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sldIdLst>
    <p:sldId id="268" r:id="rId2"/>
  </p:sldIdLst>
  <p:sldSz cx="10691813" cy="7559675"/>
  <p:notesSz cx="6811963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E20000"/>
    <a:srgbClr val="FF5353"/>
    <a:srgbClr val="FA0000"/>
    <a:srgbClr val="D20000"/>
    <a:srgbClr val="FF7979"/>
    <a:srgbClr val="E6E6E6"/>
    <a:srgbClr val="FF1111"/>
    <a:srgbClr val="FF2929"/>
    <a:srgbClr val="FF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6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52593" cy="499192"/>
          </a:xfrm>
          <a:prstGeom prst="rect">
            <a:avLst/>
          </a:prstGeom>
        </p:spPr>
        <p:txBody>
          <a:bodyPr vert="horz" lIns="91870" tIns="45934" rIns="91870" bIns="4593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7782" y="4"/>
            <a:ext cx="2952593" cy="499192"/>
          </a:xfrm>
          <a:prstGeom prst="rect">
            <a:avLst/>
          </a:prstGeom>
        </p:spPr>
        <p:txBody>
          <a:bodyPr vert="horz" lIns="91870" tIns="45934" rIns="91870" bIns="45934" rtlCol="0"/>
          <a:lstStyle>
            <a:lvl1pPr algn="r">
              <a:defRPr sz="1200"/>
            </a:lvl1pPr>
          </a:lstStyle>
          <a:p>
            <a:fld id="{771D0B3D-9DA0-4CB8-9295-5626C89775AB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33463" y="1243013"/>
            <a:ext cx="47450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4" rIns="91870" bIns="45934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0881" y="4785253"/>
            <a:ext cx="5450207" cy="3914050"/>
          </a:xfrm>
          <a:prstGeom prst="rect">
            <a:avLst/>
          </a:prstGeom>
        </p:spPr>
        <p:txBody>
          <a:bodyPr vert="horz" lIns="91870" tIns="45934" rIns="91870" bIns="45934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3321"/>
            <a:ext cx="2952593" cy="499192"/>
          </a:xfrm>
          <a:prstGeom prst="rect">
            <a:avLst/>
          </a:prstGeom>
        </p:spPr>
        <p:txBody>
          <a:bodyPr vert="horz" lIns="91870" tIns="45934" rIns="91870" bIns="4593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7782" y="9443321"/>
            <a:ext cx="2952593" cy="499192"/>
          </a:xfrm>
          <a:prstGeom prst="rect">
            <a:avLst/>
          </a:prstGeom>
        </p:spPr>
        <p:txBody>
          <a:bodyPr vert="horz" lIns="91870" tIns="45934" rIns="91870" bIns="45934" rtlCol="0" anchor="b"/>
          <a:lstStyle>
            <a:lvl1pPr algn="r">
              <a:defRPr sz="1200"/>
            </a:lvl1pPr>
          </a:lstStyle>
          <a:p>
            <a:fld id="{42573EA6-DC62-45D6-A867-8398F6566E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162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08/01/2024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594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08/01/2024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996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08/01/2024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064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08/01/2024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545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08/01/2024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555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08/01/2024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01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08/01/2024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0728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08/01/2024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139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08/01/2024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573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08/01/2024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942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08/01/2024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303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08/01/2024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14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56862" y="55972"/>
            <a:ext cx="9144000" cy="34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203" tIns="39101" rIns="78203" bIns="39101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5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368" b="1" i="0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Equipes de Recherche </a:t>
            </a:r>
            <a:r>
              <a:rPr kumimoji="0" lang="fr-FR" altLang="fr-FR" sz="1368" b="0" i="1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fr-FR" altLang="fr-FR" sz="1368" i="1">
                <a:solidFill>
                  <a:srgbClr val="FF0000"/>
                </a:solidFill>
                <a:latin typeface="Calibri" panose="020F0502020204030204" pitchFamily="34" charset="0"/>
              </a:rPr>
              <a:t>Janvier 2024</a:t>
            </a:r>
            <a:r>
              <a:rPr kumimoji="0" lang="fr-FR" altLang="fr-FR" sz="1368" b="0" i="1" u="none" strike="noStrike" kern="1200" cap="none" spc="0" normalizeH="0" baseline="0" noProof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 </a:t>
            </a:r>
            <a:endParaRPr kumimoji="0" lang="fr-FR" altLang="fr-FR" sz="1539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23813" y="7132691"/>
            <a:ext cx="958335" cy="24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78203" tIns="39101" rIns="78203" bIns="3910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Lien hiérarchique</a:t>
            </a:r>
          </a:p>
          <a:p>
            <a:pPr marL="0" marR="0" lvl="0" indent="0" algn="l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5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Lien fonctionnel</a:t>
            </a:r>
            <a:endParaRPr kumimoji="0" lang="fr-FR" altLang="fr-FR" sz="153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475356" y="7236771"/>
            <a:ext cx="248456" cy="1781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475356" y="7373260"/>
            <a:ext cx="248456" cy="566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AutoShape 552"/>
          <p:cNvCxnSpPr>
            <a:cxnSpLocks noChangeShapeType="1"/>
            <a:stCxn id="10" idx="2"/>
            <a:endCxn id="13" idx="0"/>
          </p:cNvCxnSpPr>
          <p:nvPr/>
        </p:nvCxnSpPr>
        <p:spPr bwMode="auto">
          <a:xfrm>
            <a:off x="5200287" y="884048"/>
            <a:ext cx="4604" cy="183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3716076" y="386287"/>
            <a:ext cx="2968422" cy="497761"/>
          </a:xfrm>
          <a:prstGeom prst="flowChartAlternateProcess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/>
            <a:r>
              <a:rPr lang="fr-FR" sz="11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Doyen UFR Médecine</a:t>
            </a:r>
          </a:p>
          <a:p>
            <a:pPr algn="ctr" eaLnBrk="0" fontAlgn="base" hangingPunct="0"/>
            <a:r>
              <a:rPr lang="fr-FR" altLang="fr-FR" sz="1100" b="1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 Antoine HAMEL</a:t>
            </a:r>
            <a:endParaRPr lang="fr-FR" altLang="fr-FR" sz="1100" b="1" dirty="0">
              <a:solidFill>
                <a:srgbClr val="FFFFFF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725284" y="1067273"/>
            <a:ext cx="2959214" cy="494996"/>
          </a:xfrm>
          <a:prstGeom prst="flowChartAlternateProcess">
            <a:avLst/>
          </a:pr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fr-FR" alt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Secrétaire Générale UFR Médecine</a:t>
            </a:r>
          </a:p>
          <a:p>
            <a:pPr algn="ctr" defTabSz="914406" eaLnBrk="0" fontAlgn="base" hangingPunct="0">
              <a:spcBef>
                <a:spcPct val="0"/>
              </a:spcBef>
            </a:pPr>
            <a:r>
              <a:rPr lang="fr-FR" alt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Florence QUILLIOT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7787" y="1692409"/>
            <a:ext cx="10563063" cy="3678953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7437641" y="385349"/>
            <a:ext cx="2579858" cy="488856"/>
          </a:xfrm>
          <a:prstGeom prst="flowChartAlternateProcess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/>
            <a:r>
              <a:rPr lang="fr-FR" sz="11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Doyen chargé de la Recherche</a:t>
            </a:r>
          </a:p>
          <a:p>
            <a:pPr algn="ctr" eaLnBrk="0" fontAlgn="base" hangingPunct="0"/>
            <a:r>
              <a:rPr lang="fr-FR" sz="11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 Bertrand CARIOU</a:t>
            </a:r>
          </a:p>
        </p:txBody>
      </p:sp>
      <p:sp>
        <p:nvSpPr>
          <p:cNvPr id="86" name="Freeform 51"/>
          <p:cNvSpPr>
            <a:spLocks/>
          </p:cNvSpPr>
          <p:nvPr/>
        </p:nvSpPr>
        <p:spPr bwMode="auto">
          <a:xfrm>
            <a:off x="2737234" y="1782035"/>
            <a:ext cx="2464494" cy="579539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Centre de Recherche en Cancérologie et d’Immunologie Nantes Angers (CRCI</a:t>
            </a:r>
            <a:r>
              <a:rPr lang="fr-FR" sz="1100" b="1" baseline="30000" dirty="0">
                <a:solidFill>
                  <a:srgbClr val="003667"/>
                </a:solidFill>
                <a:latin typeface="Calibri" panose="020F0502020204030204" pitchFamily="34" charset="0"/>
              </a:rPr>
              <a:t>2</a:t>
            </a: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NA)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-17685" y="1419419"/>
            <a:ext cx="2973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1" u="sng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 Unités Mixtes de Recherche (UMR) :</a:t>
            </a: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2737233" y="2341560"/>
            <a:ext cx="2464493" cy="12624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algn="ctr">
              <a:tabLst>
                <a:tab pos="1433513" algn="l"/>
                <a:tab pos="2865438" algn="l"/>
              </a:tabLst>
            </a:pPr>
            <a:r>
              <a:rPr lang="fr-FR" sz="900" b="1" i="1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</a:rPr>
              <a:t>Responsable :</a:t>
            </a:r>
            <a:r>
              <a:rPr lang="fr-FR" sz="9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</a:rPr>
              <a:t> Philippe JUIN</a:t>
            </a:r>
          </a:p>
          <a:p>
            <a:pPr>
              <a:tabLst>
                <a:tab pos="1433513" algn="l"/>
                <a:tab pos="2865438" algn="l"/>
              </a:tabLst>
            </a:pPr>
            <a:endParaRPr lang="fr-FR" sz="600" dirty="0">
              <a:solidFill>
                <a:prstClr val="black"/>
              </a:solidFill>
              <a:latin typeface="Calibri" panose="020F0502020204030204"/>
              <a:ea typeface="Times New Roman" panose="02020603050405020304" pitchFamily="18" charset="0"/>
            </a:endParaRPr>
          </a:p>
          <a:p>
            <a:pPr>
              <a:tabLst>
                <a:tab pos="1169988" algn="l"/>
                <a:tab pos="2865438" algn="l"/>
              </a:tabLst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Jérôme AMIAUD	Séverine BATTAGLIA</a:t>
            </a:r>
          </a:p>
          <a:p>
            <a:pPr>
              <a:tabLst>
                <a:tab pos="1169988" algn="l"/>
                <a:tab pos="2865438" algn="l"/>
              </a:tabLst>
            </a:pPr>
            <a:r>
              <a:rPr lang="fr-FR" sz="8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</a:rPr>
              <a:t>Nathalie CAIVEAU	</a:t>
            </a: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Céline CHARRIER</a:t>
            </a:r>
            <a:endParaRPr lang="fr-FR" sz="800" dirty="0">
              <a:solidFill>
                <a:prstClr val="black"/>
              </a:solidFill>
              <a:latin typeface="Calibri" panose="020F0502020204030204"/>
              <a:ea typeface="Times New Roman" panose="02020603050405020304" pitchFamily="18" charset="0"/>
            </a:endParaRPr>
          </a:p>
          <a:p>
            <a:pPr>
              <a:tabLst>
                <a:tab pos="1169988" algn="l"/>
                <a:tab pos="2865438" algn="l"/>
              </a:tabLst>
            </a:pPr>
            <a:r>
              <a:rPr lang="fr-FR" sz="8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</a:rPr>
              <a:t>Géraldine DESCAMPS	Aurélie FETIVEAU</a:t>
            </a:r>
          </a:p>
          <a:p>
            <a:pPr>
              <a:tabLst>
                <a:tab pos="1169988" algn="l"/>
                <a:tab pos="2865438" algn="l"/>
              </a:tabLst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Marie-Hélène GAUGLER	Stéphane GIRAUD</a:t>
            </a:r>
          </a:p>
          <a:p>
            <a:pPr>
              <a:tabLst>
                <a:tab pos="1169988" algn="l"/>
                <a:tab pos="2865438" algn="l"/>
              </a:tabLst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Sébastien GOUARD	Patricia LE SAEC-REMAUD</a:t>
            </a:r>
          </a:p>
          <a:p>
            <a:pPr>
              <a:tabLst>
                <a:tab pos="1169988" algn="l"/>
                <a:tab pos="2865438" algn="l"/>
              </a:tabLst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Stéphanie OLIVO	</a:t>
            </a:r>
            <a:r>
              <a:rPr lang="fr-FR" sz="800" dirty="0" err="1">
                <a:solidFill>
                  <a:prstClr val="black"/>
                </a:solidFill>
                <a:ea typeface="Times New Roman" panose="02020603050405020304" pitchFamily="18" charset="0"/>
              </a:rPr>
              <a:t>Azulraj</a:t>
            </a: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 NADARADJANE</a:t>
            </a:r>
          </a:p>
          <a:p>
            <a:pPr>
              <a:tabLst>
                <a:tab pos="1169988" algn="l"/>
                <a:tab pos="2865438" algn="l"/>
              </a:tabLst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Marie-Hélène ROQUEBERT</a:t>
            </a:r>
            <a:r>
              <a:rPr lang="fr-FR" sz="8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</a:rPr>
              <a:t>	Delphine TOUHAMI</a:t>
            </a:r>
          </a:p>
          <a:p>
            <a:pPr>
              <a:tabLst>
                <a:tab pos="1169988" algn="l"/>
                <a:tab pos="2865438" algn="l"/>
              </a:tabLst>
            </a:pPr>
            <a:r>
              <a:rPr lang="fr-FR" sz="800" dirty="0">
                <a:solidFill>
                  <a:srgbClr val="FF0000"/>
                </a:solidFill>
                <a:latin typeface="Calibri" panose="020F0502020204030204"/>
                <a:ea typeface="Times New Roman" panose="02020603050405020304" pitchFamily="18" charset="0"/>
              </a:rPr>
              <a:t>	</a:t>
            </a:r>
            <a:r>
              <a:rPr lang="fr-FR" sz="800" b="1" i="1" dirty="0">
                <a:solidFill>
                  <a:srgbClr val="FF0000"/>
                </a:solidFill>
                <a:latin typeface="Calibri" panose="020F0502020204030204"/>
                <a:ea typeface="Times New Roman" panose="02020603050405020304" pitchFamily="18" charset="0"/>
              </a:rPr>
              <a:t>CDD : 6</a:t>
            </a:r>
          </a:p>
        </p:txBody>
      </p:sp>
      <p:cxnSp>
        <p:nvCxnSpPr>
          <p:cNvPr id="96" name="Connecteur droit 95"/>
          <p:cNvCxnSpPr>
            <a:stCxn id="10" idx="3"/>
            <a:endCxn id="32" idx="1"/>
          </p:cNvCxnSpPr>
          <p:nvPr/>
        </p:nvCxnSpPr>
        <p:spPr>
          <a:xfrm flipV="1">
            <a:off x="6684498" y="629777"/>
            <a:ext cx="753143" cy="5391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Freeform 51"/>
          <p:cNvSpPr>
            <a:spLocks/>
          </p:cNvSpPr>
          <p:nvPr/>
        </p:nvSpPr>
        <p:spPr bwMode="auto">
          <a:xfrm>
            <a:off x="1057726" y="3906160"/>
            <a:ext cx="2578920" cy="551406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The enteric nervous system in gut and brain disorders (TENS)</a:t>
            </a:r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1057725" y="4458790"/>
            <a:ext cx="2578919" cy="59983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Responsable :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Michel NEUNLIST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162050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Tony DURAND	Katy FONTAINE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162050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Catherine LE BERRE-SCOUL	</a:t>
            </a:r>
            <a:r>
              <a:rPr kumimoji="0" lang="fr-FR" sz="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CDD : 1</a:t>
            </a:r>
          </a:p>
        </p:txBody>
      </p:sp>
      <p:sp>
        <p:nvSpPr>
          <p:cNvPr id="110" name="Freeform 51"/>
          <p:cNvSpPr>
            <a:spLocks/>
          </p:cNvSpPr>
          <p:nvPr/>
        </p:nvSpPr>
        <p:spPr bwMode="auto">
          <a:xfrm>
            <a:off x="5267197" y="1782035"/>
            <a:ext cx="2319043" cy="564539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en-US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Immunology and New Concepts in Immunotherapy </a:t>
            </a: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(INCIT)</a:t>
            </a: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5267197" y="2331523"/>
            <a:ext cx="2319043" cy="8234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Responsable :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</a:t>
            </a:r>
            <a:r>
              <a:rPr lang="fr-FR" sz="9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</a:rPr>
              <a:t>Frédéric ALTARE</a:t>
            </a: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>
              <a:tabLst>
                <a:tab pos="1076325" algn="l"/>
              </a:tabLst>
              <a:defRPr/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Cécile DELEINE	Bertrand LATROBE</a:t>
            </a:r>
          </a:p>
          <a:p>
            <a:pPr>
              <a:tabLst>
                <a:tab pos="1076325" algn="l"/>
              </a:tabLst>
              <a:defRPr/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Jézabel ROCHER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76325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	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76325" algn="l"/>
              </a:tabLst>
              <a:defRPr/>
            </a:pPr>
            <a:r>
              <a:rPr lang="fr-FR" sz="800" b="1" i="1" dirty="0">
                <a:solidFill>
                  <a:srgbClr val="FF0000"/>
                </a:solidFill>
                <a:latin typeface="Calibri" panose="020F0502020204030204"/>
                <a:ea typeface="Times New Roman" panose="02020603050405020304" pitchFamily="18" charset="0"/>
              </a:rPr>
              <a:t>CDD : 4</a:t>
            </a:r>
            <a:endParaRPr kumimoji="0" lang="fr-FR" sz="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</a:endParaRPr>
          </a:p>
        </p:txBody>
      </p:sp>
      <p:sp>
        <p:nvSpPr>
          <p:cNvPr id="112" name="Freeform 51"/>
          <p:cNvSpPr>
            <a:spLocks/>
          </p:cNvSpPr>
          <p:nvPr/>
        </p:nvSpPr>
        <p:spPr bwMode="auto">
          <a:xfrm>
            <a:off x="87999" y="1786230"/>
            <a:ext cx="2583763" cy="599835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Centre de Recherche en Transplantation et Immunologie (CRT</a:t>
            </a:r>
            <a:r>
              <a:rPr lang="fr-FR" sz="1100" b="1" baseline="30000" dirty="0">
                <a:solidFill>
                  <a:srgbClr val="003667"/>
                </a:solidFill>
                <a:latin typeface="Calibri" panose="020F0502020204030204" pitchFamily="34" charset="0"/>
              </a:rPr>
              <a:t>2</a:t>
            </a: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I)</a:t>
            </a:r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88000" y="2333843"/>
            <a:ext cx="2583761" cy="102470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Responsable :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Régis JOSIEN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57300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Séverine BEZIE 	Karine CANTELE</a:t>
            </a:r>
          </a:p>
          <a:p>
            <a:pPr lvl="0">
              <a:tabLst>
                <a:tab pos="1257300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Joëlle GIES	</a:t>
            </a: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Cédric JACQUELINE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lvl="0">
              <a:tabLst>
                <a:tab pos="1257300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Jean-Paul JUDOR	</a:t>
            </a: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Sylvie LAGIER / LE BARON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>
              <a:tabLst>
                <a:tab pos="1257300" algn="l"/>
              </a:tabLst>
              <a:defRPr/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Virginie LE MABECQUE	Bernard MARTINET</a:t>
            </a:r>
          </a:p>
          <a:p>
            <a:pPr>
              <a:tabLst>
                <a:tab pos="1257300" algn="l"/>
              </a:tabLst>
              <a:defRPr/>
            </a:pPr>
            <a:r>
              <a:rPr lang="fr-FR" sz="800" dirty="0">
                <a:solidFill>
                  <a:prstClr val="black"/>
                </a:solidFill>
                <a:ea typeface="Times New Roman" panose="02020603050405020304" pitchFamily="18" charset="0"/>
              </a:rPr>
              <a:t>Gaëlle TILLY	</a:t>
            </a:r>
          </a:p>
          <a:p>
            <a:pPr algn="ctr">
              <a:tabLst>
                <a:tab pos="1257300" algn="l"/>
              </a:tabLst>
              <a:defRPr/>
            </a:pPr>
            <a:r>
              <a:rPr lang="fr-FR" sz="800" b="1" i="1" dirty="0">
                <a:solidFill>
                  <a:srgbClr val="FF0000"/>
                </a:solidFill>
              </a:rPr>
              <a:t>CDD : 27</a:t>
            </a:r>
          </a:p>
        </p:txBody>
      </p:sp>
      <p:sp>
        <p:nvSpPr>
          <p:cNvPr id="117" name="Freeform 51"/>
          <p:cNvSpPr>
            <a:spLocks/>
          </p:cNvSpPr>
          <p:nvPr/>
        </p:nvSpPr>
        <p:spPr bwMode="auto">
          <a:xfrm>
            <a:off x="7637857" y="1781598"/>
            <a:ext cx="2921377" cy="579539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L’Institut du Thorax</a:t>
            </a:r>
          </a:p>
        </p:txBody>
      </p:sp>
      <p:sp>
        <p:nvSpPr>
          <p:cNvPr id="119" name="Freeform 51"/>
          <p:cNvSpPr>
            <a:spLocks/>
          </p:cNvSpPr>
          <p:nvPr/>
        </p:nvSpPr>
        <p:spPr bwMode="auto">
          <a:xfrm>
            <a:off x="4706167" y="3902527"/>
            <a:ext cx="2319042" cy="579539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Thérapie Génique translationnelle des maladies génétiques (</a:t>
            </a:r>
            <a:r>
              <a:rPr lang="fr-FR" sz="1100" b="1" dirty="0" err="1">
                <a:solidFill>
                  <a:srgbClr val="003667"/>
                </a:solidFill>
                <a:latin typeface="Calibri" panose="020F0502020204030204" pitchFamily="34" charset="0"/>
              </a:rPr>
              <a:t>TaRGet</a:t>
            </a: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120" name="Rectangle 119"/>
          <p:cNvSpPr>
            <a:spLocks noChangeArrowheads="1"/>
          </p:cNvSpPr>
          <p:nvPr/>
        </p:nvSpPr>
        <p:spPr bwMode="auto">
          <a:xfrm>
            <a:off x="4706167" y="4482066"/>
            <a:ext cx="2319042" cy="75428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Responsable :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fr-FR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Oumeya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ADJALI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162050" algn="l"/>
              </a:tabLst>
              <a:defRPr/>
            </a:pPr>
            <a:r>
              <a:rPr lang="fr-FR" sz="800" dirty="0">
                <a:latin typeface="Calibri" panose="020F0502020204030204"/>
                <a:ea typeface="Times New Roman" panose="02020603050405020304" pitchFamily="18" charset="0"/>
              </a:rPr>
              <a:t>Mohamed BOUZELHA 	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Marie DEVAUX</a:t>
            </a:r>
          </a:p>
          <a:p>
            <a:pPr lvl="0">
              <a:tabLst>
                <a:tab pos="1162050" algn="l"/>
              </a:tabLst>
              <a:defRPr/>
            </a:pPr>
            <a:r>
              <a:rPr lang="fr-FR" sz="800" dirty="0">
                <a:ea typeface="Times New Roman" panose="02020603050405020304" pitchFamily="18" charset="0"/>
              </a:rPr>
              <a:t>Mathieu MEVEL	Aline ROBLIN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162050" algn="l"/>
              </a:tabLst>
              <a:defRPr/>
            </a:pPr>
            <a:r>
              <a:rPr kumimoji="0" lang="fr-FR" sz="800" b="1" i="1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CDD : 3</a:t>
            </a:r>
            <a:endParaRPr kumimoji="0" lang="fr-FR" sz="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36" name="Freeform 51"/>
          <p:cNvSpPr>
            <a:spLocks/>
          </p:cNvSpPr>
          <p:nvPr/>
        </p:nvSpPr>
        <p:spPr bwMode="auto">
          <a:xfrm>
            <a:off x="2190302" y="5813186"/>
            <a:ext cx="6311207" cy="380393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SFR</a:t>
            </a:r>
          </a:p>
        </p:txBody>
      </p:sp>
      <p:sp>
        <p:nvSpPr>
          <p:cNvPr id="137" name="Rectangle 136"/>
          <p:cNvSpPr>
            <a:spLocks noChangeArrowheads="1"/>
          </p:cNvSpPr>
          <p:nvPr/>
        </p:nvSpPr>
        <p:spPr bwMode="auto">
          <a:xfrm>
            <a:off x="2195330" y="6193579"/>
            <a:ext cx="6311207" cy="104319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Responsable :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Laurent BECK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lvl="0">
              <a:tabLst>
                <a:tab pos="2243138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Anne-Catherine CHASLES	Laëtitia PERRIN</a:t>
            </a:r>
            <a:r>
              <a:rPr lang="fr-FR" sz="800" dirty="0">
                <a:solidFill>
                  <a:prstClr val="black"/>
                </a:solidFill>
              </a:rPr>
              <a:t>		Sandrine MINAUD (70%) </a:t>
            </a:r>
          </a:p>
          <a:p>
            <a:pPr lvl="0">
              <a:tabLst>
                <a:tab pos="2243138" algn="l"/>
              </a:tabLst>
              <a:defRPr/>
            </a:pPr>
            <a:r>
              <a:rPr lang="fr-FR" sz="800" dirty="0">
                <a:solidFill>
                  <a:prstClr val="black"/>
                </a:solidFill>
              </a:rPr>
              <a:t>Maud LOUYS (20%)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lvl="0">
              <a:tabLst>
                <a:tab pos="2243138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Audrey BIHOUEE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(BIRD) 	</a:t>
            </a:r>
            <a:r>
              <a:rPr lang="fr-FR" sz="800" dirty="0">
                <a:solidFill>
                  <a:prstClr val="black"/>
                </a:solidFill>
              </a:rPr>
              <a:t>Éric CHARPENTIER </a:t>
            </a:r>
            <a:r>
              <a:rPr lang="fr-FR" sz="800" i="1" dirty="0">
                <a:solidFill>
                  <a:prstClr val="black"/>
                </a:solidFill>
              </a:rPr>
              <a:t>(BIRD)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</a:t>
            </a:r>
            <a:r>
              <a:rPr lang="fr-FR" sz="800" dirty="0"/>
              <a:t>Jean-François GUILLAUME </a:t>
            </a:r>
            <a:r>
              <a:rPr lang="fr-FR" sz="800" i="1" dirty="0"/>
              <a:t>(BIRD)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>
              <a:tabLst>
                <a:tab pos="2243138" algn="l"/>
              </a:tabLst>
              <a:defRPr/>
            </a:pPr>
            <a:r>
              <a:rPr lang="fr-FR" sz="800" dirty="0">
                <a:solidFill>
                  <a:prstClr val="black"/>
                </a:solidFill>
              </a:rPr>
              <a:t>Caroline CHARIAU </a:t>
            </a:r>
            <a:r>
              <a:rPr lang="fr-FR" sz="800" i="1" dirty="0">
                <a:solidFill>
                  <a:prstClr val="black"/>
                </a:solidFill>
              </a:rPr>
              <a:t>(IPS)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fr-FR" sz="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aud CHETIVEAUX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fr-FR" sz="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Therassay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r>
              <a:rPr lang="fr-FR" sz="800" dirty="0">
                <a:solidFill>
                  <a:prstClr val="black"/>
                </a:solidFill>
              </a:rPr>
              <a:t> 		Audrey DONNART </a:t>
            </a:r>
            <a:r>
              <a:rPr lang="fr-FR" sz="800" i="1" dirty="0">
                <a:solidFill>
                  <a:prstClr val="black"/>
                </a:solidFill>
              </a:rPr>
              <a:t>(Génomique)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>
              <a:tabLst>
                <a:tab pos="2243138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Stéphanie CROSSOUARD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(Spectrométrie de masse)	</a:t>
            </a:r>
            <a:r>
              <a:rPr kumimoji="0" lang="fr-FR" sz="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Mikaël CROYAL (</a:t>
            </a:r>
            <a:r>
              <a:rPr lang="fr-FR" sz="800" i="1" dirty="0">
                <a:solidFill>
                  <a:prstClr val="black"/>
                </a:solidFill>
              </a:rPr>
              <a:t>Spectrométrie de masse)</a:t>
            </a:r>
            <a:r>
              <a:rPr lang="en-US" sz="800" dirty="0">
                <a:solidFill>
                  <a:prstClr val="black"/>
                </a:solidFill>
              </a:rPr>
              <a:t> 	Steven NEDELLEC </a:t>
            </a:r>
            <a:r>
              <a:rPr lang="en-US" sz="800" i="1" dirty="0">
                <a:solidFill>
                  <a:prstClr val="black"/>
                </a:solidFill>
              </a:rPr>
              <a:t>(</a:t>
            </a:r>
            <a:r>
              <a:rPr lang="en-US" sz="800" i="1" dirty="0" err="1">
                <a:solidFill>
                  <a:prstClr val="black"/>
                </a:solidFill>
              </a:rPr>
              <a:t>Micropicell</a:t>
            </a:r>
            <a:r>
              <a:rPr lang="en-US" sz="800" i="1" dirty="0">
                <a:solidFill>
                  <a:prstClr val="black"/>
                </a:solidFill>
              </a:rPr>
              <a:t>)</a:t>
            </a:r>
            <a:endParaRPr kumimoji="0" lang="fr-FR" sz="8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>
              <a:tabLst>
                <a:tab pos="2243138" algn="l"/>
              </a:tabLst>
              <a:defRPr/>
            </a:pP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fr-FR" sz="800" dirty="0">
                <a:latin typeface="Calibri" panose="020F0502020204030204"/>
              </a:rPr>
              <a:t>	</a:t>
            </a:r>
            <a:r>
              <a:rPr lang="en-US" sz="800" b="1" i="1" dirty="0">
                <a:solidFill>
                  <a:prstClr val="black"/>
                </a:solidFill>
                <a:latin typeface="Calibri" panose="020F0502020204030204"/>
              </a:rPr>
              <a:t>CDD : 5</a:t>
            </a:r>
            <a:endParaRPr kumimoji="0" lang="fr-FR" sz="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38" name="ZoneTexte 137"/>
          <p:cNvSpPr txBox="1"/>
          <p:nvPr/>
        </p:nvSpPr>
        <p:spPr>
          <a:xfrm>
            <a:off x="19821" y="5376755"/>
            <a:ext cx="33246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1" u="sng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Structure Fédérative de Recherche (SFR) :</a:t>
            </a:r>
          </a:p>
        </p:txBody>
      </p:sp>
      <p:sp>
        <p:nvSpPr>
          <p:cNvPr id="35" name="Freeform 51"/>
          <p:cNvSpPr>
            <a:spLocks/>
          </p:cNvSpPr>
          <p:nvPr/>
        </p:nvSpPr>
        <p:spPr bwMode="auto">
          <a:xfrm>
            <a:off x="8094734" y="3906159"/>
            <a:ext cx="2454074" cy="564540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6" eaLnBrk="0" fontAlgn="base" hangingPunct="0">
              <a:spcBef>
                <a:spcPct val="0"/>
              </a:spcBef>
            </a:pP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Physiopathologie des adaptations nutritionnelles (</a:t>
            </a:r>
            <a:r>
              <a:rPr lang="fr-FR" sz="1100" b="1" dirty="0" err="1">
                <a:solidFill>
                  <a:srgbClr val="003667"/>
                </a:solidFill>
                <a:latin typeface="Calibri" panose="020F0502020204030204" pitchFamily="34" charset="0"/>
              </a:rPr>
              <a:t>PhAN</a:t>
            </a:r>
            <a:r>
              <a:rPr 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8094734" y="4475171"/>
            <a:ext cx="2454073" cy="2673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Responsable :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Hervé BLOTTIERE</a:t>
            </a: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98102720-DE58-4D00-A213-9BD3FF3F67F9}"/>
              </a:ext>
            </a:extLst>
          </p:cNvPr>
          <p:cNvPicPr/>
          <p:nvPr/>
        </p:nvPicPr>
        <p:blipFill>
          <a:blip r:embed="rId2"/>
          <a:stretch/>
        </p:blipFill>
        <p:spPr bwMode="auto">
          <a:xfrm>
            <a:off x="337952" y="269066"/>
            <a:ext cx="1439545" cy="49403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70AD45F8-52E5-4D90-8574-38FBA9FD4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1098" y="2331523"/>
            <a:ext cx="2934894" cy="121894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Responsable :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Richard REDON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>
              <a:tabLst>
                <a:tab pos="1343025" algn="l"/>
              </a:tabLst>
              <a:defRPr/>
            </a:pPr>
            <a:r>
              <a:rPr lang="fr-FR" sz="800" dirty="0">
                <a:solidFill>
                  <a:prstClr val="black"/>
                </a:solidFill>
                <a:latin typeface="Calibri" panose="020F0502020204030204"/>
              </a:rPr>
              <a:t>Virginie AILLERIE </a:t>
            </a:r>
            <a:r>
              <a:rPr lang="fr-FR" sz="800" i="1" dirty="0">
                <a:solidFill>
                  <a:prstClr val="black"/>
                </a:solidFill>
              </a:rPr>
              <a:t>(Therassay) </a:t>
            </a:r>
            <a:r>
              <a:rPr lang="fr-FR" sz="800" dirty="0">
                <a:solidFill>
                  <a:prstClr val="black"/>
                </a:solidFill>
                <a:latin typeface="Calibri" panose="020F0502020204030204"/>
              </a:rPr>
              <a:t>	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Florent AUTRUSSEAU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Audrey BIHOUEE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(GénoBIRD)	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Éric CHARPENTIER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(GénoBIRD)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lang="fr-FR" sz="800" dirty="0">
                <a:solidFill>
                  <a:prstClr val="black"/>
                </a:solidFill>
              </a:rPr>
              <a:t>Maud CHETIVEAUX </a:t>
            </a:r>
            <a:r>
              <a:rPr lang="fr-FR" sz="800" i="1" dirty="0">
                <a:solidFill>
                  <a:prstClr val="black"/>
                </a:solidFill>
              </a:rPr>
              <a:t>(Therassay)	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Audrey DONNART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(GénoBIRD)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fr-FR" sz="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Marine CORNEC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(GénoBIRD)	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Nathalie CRESSAN</a:t>
            </a:r>
          </a:p>
          <a:p>
            <a:pPr lvl="0">
              <a:tabLst>
                <a:tab pos="1343025" algn="l"/>
              </a:tabLst>
              <a:defRPr/>
            </a:pPr>
            <a:r>
              <a:rPr lang="fr-FR" sz="800" dirty="0">
                <a:solidFill>
                  <a:prstClr val="black"/>
                </a:solidFill>
              </a:rPr>
              <a:t>Mortéza ERFANIAN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fr-FR" sz="800" dirty="0">
                <a:solidFill>
                  <a:prstClr val="black"/>
                </a:solidFill>
              </a:rPr>
              <a:t>Angélique ERRAUD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>
              <a:tabLst>
                <a:tab pos="1343025" algn="l"/>
              </a:tabLst>
              <a:defRPr/>
            </a:pPr>
            <a:r>
              <a:rPr lang="fr-FR" sz="800" dirty="0">
                <a:solidFill>
                  <a:prstClr val="black"/>
                </a:solidFill>
              </a:rPr>
              <a:t>Virginie FOREST-CHOQUET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fr-FR" sz="700" dirty="0">
                <a:solidFill>
                  <a:prstClr val="black"/>
                </a:solidFill>
              </a:rPr>
              <a:t>Jean-François GUILLAUME </a:t>
            </a:r>
            <a:r>
              <a:rPr lang="fr-FR" sz="700" i="1" dirty="0">
                <a:solidFill>
                  <a:prstClr val="black"/>
                </a:solidFill>
              </a:rPr>
              <a:t>(GénoBIRD)</a:t>
            </a:r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>
              <a:tabLst>
                <a:tab pos="1343025" algn="l"/>
              </a:tabLst>
              <a:defRPr/>
            </a:pPr>
            <a:r>
              <a:rPr lang="fr-FR" sz="800" dirty="0">
                <a:solidFill>
                  <a:prstClr val="black"/>
                </a:solidFill>
              </a:rPr>
              <a:t>Agnès HIVONNAIT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Corinne MANDIN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lang="fr-FR" sz="800" dirty="0">
                <a:latin typeface="Calibri" panose="020F0502020204030204"/>
              </a:rPr>
              <a:t>Béatrice OLLIVIER	Murielle PATITUCCI</a:t>
            </a:r>
          </a:p>
          <a:p>
            <a:pPr lvl="0">
              <a:tabLst>
                <a:tab pos="1343025" algn="l"/>
              </a:tabLst>
              <a:defRPr/>
            </a:pPr>
            <a:r>
              <a:rPr lang="fr-FR" sz="800" dirty="0">
                <a:latin typeface="Calibri" panose="020F0502020204030204"/>
              </a:rPr>
              <a:t>Marc RIO </a:t>
            </a:r>
            <a:r>
              <a:rPr lang="fr-FR" sz="800" i="1" dirty="0">
                <a:solidFill>
                  <a:prstClr val="black"/>
                </a:solidFill>
              </a:rPr>
              <a:t>(Therassay) </a:t>
            </a:r>
            <a:r>
              <a:rPr lang="fr-FR" sz="800" dirty="0">
                <a:solidFill>
                  <a:prstClr val="black"/>
                </a:solidFill>
                <a:latin typeface="Calibri" panose="020F0502020204030204"/>
              </a:rPr>
              <a:t>	</a:t>
            </a:r>
            <a:endParaRPr kumimoji="0" lang="fr-FR" sz="800" b="0" i="0" u="none" strike="sng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93535"/>
      </p:ext>
    </p:extLst>
  </p:cSld>
  <p:clrMapOvr>
    <a:masterClrMapping/>
  </p:clrMapOvr>
</p:sld>
</file>

<file path=ppt/theme/theme1.xml><?xml version="1.0" encoding="utf-8"?>
<a:theme xmlns:a="http://schemas.openxmlformats.org/drawingml/2006/main" name="12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3683</TotalTime>
  <Words>398</Words>
  <Application>Microsoft Office PowerPoint</Application>
  <PresentationFormat>Personnalisé</PresentationFormat>
  <Paragraphs>72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12_Thème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BRODU</dc:creator>
  <cp:lastModifiedBy>Clémence DAUB</cp:lastModifiedBy>
  <cp:revision>172</cp:revision>
  <cp:lastPrinted>2023-01-23T08:23:26Z</cp:lastPrinted>
  <dcterms:created xsi:type="dcterms:W3CDTF">2017-07-19T13:40:45Z</dcterms:created>
  <dcterms:modified xsi:type="dcterms:W3CDTF">2024-01-08T13:52:43Z</dcterms:modified>
</cp:coreProperties>
</file>